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92" r:id="rId5"/>
    <p:sldId id="299" r:id="rId6"/>
    <p:sldId id="276" r:id="rId7"/>
    <p:sldId id="296" r:id="rId8"/>
    <p:sldId id="285" r:id="rId9"/>
    <p:sldId id="302" r:id="rId10"/>
    <p:sldId id="288" r:id="rId11"/>
    <p:sldId id="281" r:id="rId12"/>
    <p:sldId id="275" r:id="rId13"/>
    <p:sldId id="303" r:id="rId14"/>
    <p:sldId id="282" r:id="rId15"/>
    <p:sldId id="284" r:id="rId16"/>
    <p:sldId id="297" r:id="rId17"/>
    <p:sldId id="300" r:id="rId18"/>
    <p:sldId id="277" r:id="rId19"/>
    <p:sldId id="279" r:id="rId20"/>
    <p:sldId id="294" r:id="rId21"/>
    <p:sldId id="301" r:id="rId22"/>
    <p:sldId id="298" r:id="rId23"/>
    <p:sldId id="293" r:id="rId24"/>
    <p:sldId id="295" r:id="rId25"/>
    <p:sldId id="28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jan Ahmmed" initials="SA" lastIdx="1" clrIdx="0">
    <p:extLst>
      <p:ext uri="{19B8F6BF-5375-455C-9EA6-DF929625EA0E}">
        <p15:presenceInfo xmlns:p15="http://schemas.microsoft.com/office/powerpoint/2012/main" userId="62c271e7daee09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B"/>
    <a:srgbClr val="446992"/>
    <a:srgbClr val="AEC2D8"/>
    <a:srgbClr val="98432A"/>
    <a:srgbClr val="D84400"/>
    <a:srgbClr val="44678D"/>
    <a:srgbClr val="263E5A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3B0464-DAA7-5C49-D13D-A32DC251A121}" v="34" dt="2024-03-05T14:11:23.0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5" d="100"/>
          <a:sy n="85" d="100"/>
        </p:scale>
        <p:origin x="590" y="53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34131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93110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5417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3588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82917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446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71724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98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928" y="1256023"/>
            <a:ext cx="5257793" cy="2967641"/>
          </a:xfrm>
        </p:spPr>
        <p:txBody>
          <a:bodyPr/>
          <a:lstStyle/>
          <a:p>
            <a:r>
              <a:rPr lang="en-US" sz="4000" b="1" i="0" dirty="0">
                <a:effectLst/>
                <a:latin typeface="Arial" panose="020B0604020202020204" pitchFamily="34" charset="0"/>
              </a:rPr>
              <a:t>Career and </a:t>
            </a:r>
            <a:r>
              <a:rPr lang="en-US" sz="4000" dirty="0">
                <a:latin typeface="Arial" panose="020B0604020202020204" pitchFamily="34" charset="0"/>
              </a:rPr>
              <a:t>R</a:t>
            </a:r>
            <a:r>
              <a:rPr lang="en-US" sz="4000" b="1" i="0" dirty="0">
                <a:effectLst/>
                <a:latin typeface="Arial" panose="020B0604020202020204" pitchFamily="34" charset="0"/>
              </a:rPr>
              <a:t>esponsibility of A Requirement Engineer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88928" y="668112"/>
            <a:ext cx="1570612" cy="760288"/>
          </a:xfrm>
        </p:spPr>
        <p:txBody>
          <a:bodyPr/>
          <a:lstStyle/>
          <a:p>
            <a:r>
              <a:rPr lang="en-US" dirty="0"/>
              <a:t>Section : A</a:t>
            </a:r>
          </a:p>
          <a:p>
            <a:r>
              <a:rPr lang="en-US" dirty="0"/>
              <a:t>Group : 3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22" r="6522"/>
          <a:stretch/>
        </p:blipFill>
        <p:spPr>
          <a:xfrm>
            <a:off x="6742557" y="821836"/>
            <a:ext cx="4405503" cy="5066346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DB831-DE86-4DEC-A776-93961A7B2B0D}"/>
              </a:ext>
            </a:extLst>
          </p:cNvPr>
          <p:cNvSpPr txBox="1"/>
          <p:nvPr/>
        </p:nvSpPr>
        <p:spPr>
          <a:xfrm>
            <a:off x="1599652" y="4074102"/>
            <a:ext cx="2783070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微软雅黑"/>
                <a:cs typeface="Posterama" panose="020B0504020200020000" pitchFamily="34" charset="0"/>
              </a:rPr>
              <a:t>Farjan Ahmmed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Md. Moshequl Islam Alif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Farhan Omar Bhuiyan Sadid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Maimun Bin Masud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Mohammad Ali Nayeem</a:t>
            </a:r>
            <a:endParaRPr lang="en-US" sz="1800" dirty="0">
              <a:solidFill>
                <a:schemeClr val="bg1"/>
              </a:solidFill>
              <a:latin typeface="+mj-lt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013161-8A7A-4022-BE50-BB4CEF6ABE90}"/>
              </a:ext>
            </a:extLst>
          </p:cNvPr>
          <p:cNvSpPr/>
          <p:nvPr/>
        </p:nvSpPr>
        <p:spPr>
          <a:xfrm>
            <a:off x="1497330" y="4121813"/>
            <a:ext cx="45719" cy="13944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hape 31">
            <a:extLst>
              <a:ext uri="{FF2B5EF4-FFF2-40B4-BE49-F238E27FC236}">
                <a16:creationId xmlns:a16="http://schemas.microsoft.com/office/drawing/2014/main" id="{A6662A25-678B-4152-A672-7CC1AD888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7407436" y="5518072"/>
            <a:ext cx="905738" cy="103618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275186-3975-43EA-B8E8-7C6EABF7911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21074" y="3296570"/>
            <a:ext cx="3510852" cy="513429"/>
          </a:xfrm>
        </p:spPr>
        <p:txBody>
          <a:bodyPr/>
          <a:lstStyle/>
          <a:p>
            <a:pPr algn="ctr"/>
            <a:r>
              <a:rPr lang="en-US" sz="2000" dirty="0"/>
              <a:t>ID : 232-35-061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F1AEBEC-46EA-4C39-B13E-0469782C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01" y="2528464"/>
            <a:ext cx="9823998" cy="651566"/>
          </a:xfrm>
        </p:spPr>
        <p:txBody>
          <a:bodyPr/>
          <a:lstStyle/>
          <a:p>
            <a:pPr algn="ctr"/>
            <a:r>
              <a:rPr lang="en-US" dirty="0"/>
              <a:t>Farhan Omar Bhuiyan Sadid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96088E-0FE2-4657-86A1-ECC1C13A300F}"/>
              </a:ext>
            </a:extLst>
          </p:cNvPr>
          <p:cNvCxnSpPr/>
          <p:nvPr/>
        </p:nvCxnSpPr>
        <p:spPr>
          <a:xfrm>
            <a:off x="4024971" y="3809999"/>
            <a:ext cx="4303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718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54" y="3704749"/>
            <a:ext cx="3725498" cy="2282859"/>
          </a:xfrm>
        </p:spPr>
        <p:txBody>
          <a:bodyPr/>
          <a:lstStyle/>
          <a:p>
            <a:pPr algn="ctr"/>
            <a:r>
              <a:rPr lang="en-US" dirty="0"/>
              <a:t>Requirement Engineering in Digital Age</a:t>
            </a:r>
            <a:br>
              <a:rPr lang="en-US" dirty="0"/>
            </a:br>
            <a:endParaRPr lang="en-US" dirty="0"/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550690" y="563155"/>
            <a:ext cx="2289842" cy="626551"/>
          </a:xfrm>
        </p:spPr>
        <p:txBody>
          <a:bodyPr/>
          <a:lstStyle/>
          <a:p>
            <a:r>
              <a:rPr lang="en-US" b="1" dirty="0"/>
              <a:t>Agility and Flexibility</a:t>
            </a:r>
            <a:endParaRPr lang="en-US" altLang="zh-CN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550690" y="2145811"/>
            <a:ext cx="2193021" cy="617418"/>
          </a:xfrm>
        </p:spPr>
        <p:txBody>
          <a:bodyPr/>
          <a:lstStyle/>
          <a:p>
            <a:r>
              <a:rPr lang="en-US" b="1" dirty="0"/>
              <a:t>User-Centric Focus</a:t>
            </a:r>
            <a:endParaRPr lang="en-US" altLang="zh-CN" dirty="0"/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550690" y="3816156"/>
            <a:ext cx="2098039" cy="506399"/>
          </a:xfrm>
        </p:spPr>
        <p:txBody>
          <a:bodyPr/>
          <a:lstStyle/>
          <a:p>
            <a:r>
              <a:rPr lang="en-US" b="1" dirty="0"/>
              <a:t>Continuous Feedback Loops</a:t>
            </a:r>
            <a:endParaRPr lang="en-US" altLang="zh-CN" dirty="0"/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550690" y="5410089"/>
            <a:ext cx="2098039" cy="506399"/>
          </a:xfrm>
        </p:spPr>
        <p:txBody>
          <a:bodyPr/>
          <a:lstStyle/>
          <a:p>
            <a:r>
              <a:rPr lang="en-US" b="1" dirty="0"/>
              <a:t>Data-driven Decision Making</a:t>
            </a:r>
            <a:endParaRPr lang="en-US" altLang="zh-CN" dirty="0"/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208289" y="754427"/>
            <a:ext cx="2098039" cy="506399"/>
          </a:xfrm>
        </p:spPr>
        <p:txBody>
          <a:bodyPr/>
          <a:lstStyle/>
          <a:p>
            <a:r>
              <a:rPr lang="en-US" b="1" dirty="0"/>
              <a:t>Cloud Computing and Scalability</a:t>
            </a:r>
            <a:endParaRPr lang="en-US" dirty="0"/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208290" y="2143963"/>
            <a:ext cx="2098039" cy="701144"/>
          </a:xfrm>
        </p:spPr>
        <p:txBody>
          <a:bodyPr/>
          <a:lstStyle/>
          <a:p>
            <a:r>
              <a:rPr lang="en-US" b="1" dirty="0"/>
              <a:t>Security and Compliance</a:t>
            </a:r>
            <a:endParaRPr lang="en-US" altLang="zh-CN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208289" y="3887276"/>
            <a:ext cx="2098039" cy="506399"/>
          </a:xfrm>
        </p:spPr>
        <p:txBody>
          <a:bodyPr/>
          <a:lstStyle/>
          <a:p>
            <a:r>
              <a:rPr lang="en-US" b="1" dirty="0"/>
              <a:t>Cross-functional Collaboration</a:t>
            </a:r>
            <a:endParaRPr lang="en-US" altLang="zh-CN" dirty="0"/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id="{2528F54A-A46A-9326-2193-943237532FC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212012" y="5481209"/>
            <a:ext cx="2098039" cy="506399"/>
          </a:xfrm>
        </p:spPr>
        <p:txBody>
          <a:bodyPr/>
          <a:lstStyle/>
          <a:p>
            <a:r>
              <a:rPr lang="en-US" b="1" dirty="0"/>
              <a:t>Automation and DevOps</a:t>
            </a:r>
            <a:endParaRPr lang="en-US" altLang="zh-CN" dirty="0"/>
          </a:p>
        </p:txBody>
      </p:sp>
      <p:sp>
        <p:nvSpPr>
          <p:cNvPr id="42" name="Slide Number Placeholder 13">
            <a:extLst>
              <a:ext uri="{FF2B5EF4-FFF2-40B4-BE49-F238E27FC236}">
                <a16:creationId xmlns:a16="http://schemas.microsoft.com/office/drawing/2014/main" id="{F8EEF7F7-F511-EC83-1C7D-AE1F07EB4551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9EED62A8-F839-44B9-ABC4-73051B47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85671" y="394774"/>
            <a:ext cx="3626354" cy="36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Digital Transformation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2067143"/>
            <a:ext cx="1865376" cy="1041817"/>
          </a:xfrm>
        </p:spPr>
        <p:txBody>
          <a:bodyPr/>
          <a:lstStyle/>
          <a:p>
            <a:r>
              <a:rPr lang="en-US" b="1" dirty="0"/>
              <a:t>Understanding Business Objectives</a:t>
            </a:r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200" y="3108960"/>
            <a:ext cx="1865376" cy="2285156"/>
          </a:xfrm>
        </p:spPr>
        <p:txBody>
          <a:bodyPr/>
          <a:lstStyle/>
          <a:p>
            <a:pPr lvl="0"/>
            <a:r>
              <a:rPr lang="en-US" dirty="0"/>
              <a:t>Aligning requirements with digital solutions can effectively contribute to the business strategy.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000756" y="2067143"/>
            <a:ext cx="1865376" cy="1041817"/>
          </a:xfrm>
        </p:spPr>
        <p:txBody>
          <a:bodyPr/>
          <a:lstStyle/>
          <a:p>
            <a:r>
              <a:rPr lang="en-US" b="1" dirty="0"/>
              <a:t>User-Centric Design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000303" y="3109511"/>
            <a:ext cx="1867186" cy="2292190"/>
          </a:xfrm>
        </p:spPr>
        <p:txBody>
          <a:bodyPr/>
          <a:lstStyle/>
          <a:p>
            <a:r>
              <a:rPr lang="en-US" dirty="0"/>
              <a:t>Capturing and prioritizing user needs, ensuring that digital solutions are intuitive, user-friendly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63312" y="2067143"/>
            <a:ext cx="1865376" cy="1041817"/>
          </a:xfrm>
        </p:spPr>
        <p:txBody>
          <a:bodyPr/>
          <a:lstStyle/>
          <a:p>
            <a:r>
              <a:rPr lang="en-US" b="1" dirty="0"/>
              <a:t>Agile Methodologies for Flexibility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64216" y="3108960"/>
            <a:ext cx="1865376" cy="2285156"/>
          </a:xfrm>
        </p:spPr>
        <p:txBody>
          <a:bodyPr/>
          <a:lstStyle/>
          <a:p>
            <a:pPr lvl="0"/>
            <a:r>
              <a:rPr lang="en-US" dirty="0"/>
              <a:t>Organizations to respond quickly to market dynamics and evolving customer requirements.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25868" y="2067143"/>
            <a:ext cx="1865376" cy="1041817"/>
          </a:xfrm>
        </p:spPr>
        <p:txBody>
          <a:bodyPr/>
          <a:lstStyle/>
          <a:p>
            <a:r>
              <a:rPr lang="en-US" b="1" dirty="0"/>
              <a:t>Integration of Data and Analytics</a:t>
            </a:r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326319" y="3108960"/>
            <a:ext cx="1865376" cy="2285156"/>
          </a:xfrm>
        </p:spPr>
        <p:txBody>
          <a:bodyPr/>
          <a:lstStyle/>
          <a:p>
            <a:pPr lvl="0"/>
            <a:r>
              <a:rPr lang="en-US" dirty="0"/>
              <a:t>Defining data requirements and analytics capabilities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88424" y="2067143"/>
            <a:ext cx="1865376" cy="1041817"/>
          </a:xfrm>
        </p:spPr>
        <p:txBody>
          <a:bodyPr/>
          <a:lstStyle/>
          <a:p>
            <a:r>
              <a:rPr lang="en-US" b="1" dirty="0"/>
              <a:t>Scalability and Future-Proofing</a:t>
            </a: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95616" y="3108960"/>
            <a:ext cx="1865376" cy="2285156"/>
          </a:xfrm>
        </p:spPr>
        <p:txBody>
          <a:bodyPr/>
          <a:lstStyle/>
          <a:p>
            <a:pPr lvl="0"/>
            <a:r>
              <a:rPr lang="en-US" dirty="0"/>
              <a:t>Scalability requirements to accommodate future growth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679DA676-802B-4F1C-F2D7-8AB7BA23BD93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2066624"/>
            <a:ext cx="10515600" cy="104178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479668"/>
            <a:ext cx="9814560" cy="1129614"/>
          </a:xfrm>
        </p:spPr>
        <p:txBody>
          <a:bodyPr/>
          <a:lstStyle/>
          <a:p>
            <a:r>
              <a:rPr lang="en-US" dirty="0"/>
              <a:t>The Future of Requirement Engineering</a:t>
            </a:r>
            <a:br>
              <a:rPr lang="en-US" dirty="0"/>
            </a:br>
            <a:endParaRPr lang="en-US" dirty="0"/>
          </a:p>
        </p:txBody>
      </p:sp>
      <p:pic>
        <p:nvPicPr>
          <p:cNvPr id="111" name="Picture Placeholder 110">
            <a:extLst>
              <a:ext uri="{FF2B5EF4-FFF2-40B4-BE49-F238E27FC236}">
                <a16:creationId xmlns:a16="http://schemas.microsoft.com/office/drawing/2014/main" id="{04625439-B7AD-2BC9-2A2B-DADABE1A139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6799" r="6799"/>
          <a:stretch/>
        </p:blipFill>
        <p:spPr>
          <a:xfrm>
            <a:off x="1965788" y="1904771"/>
            <a:ext cx="1173264" cy="1357920"/>
          </a:xfrm>
        </p:spPr>
      </p:pic>
      <p:pic>
        <p:nvPicPr>
          <p:cNvPr id="117" name="Picture Placeholder 116">
            <a:extLst>
              <a:ext uri="{FF2B5EF4-FFF2-40B4-BE49-F238E27FC236}">
                <a16:creationId xmlns:a16="http://schemas.microsoft.com/office/drawing/2014/main" id="{17DCB394-2DB2-0945-063C-4AA5C232B022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>
          <a:blip r:embed="rId4"/>
          <a:srcRect l="6799" r="6799"/>
          <a:stretch/>
        </p:blipFill>
        <p:spPr>
          <a:xfrm>
            <a:off x="1965788" y="3472538"/>
            <a:ext cx="1173264" cy="1357920"/>
          </a:xfrm>
        </p:spPr>
      </p:pic>
      <p:pic>
        <p:nvPicPr>
          <p:cNvPr id="121" name="Picture Placeholder 120">
            <a:extLst>
              <a:ext uri="{FF2B5EF4-FFF2-40B4-BE49-F238E27FC236}">
                <a16:creationId xmlns:a16="http://schemas.microsoft.com/office/drawing/2014/main" id="{4568A05E-568F-7101-D7A6-0C522498DB2B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>
          <a:blip r:embed="rId5"/>
          <a:srcRect l="6799" r="6799"/>
          <a:stretch/>
        </p:blipFill>
        <p:spPr>
          <a:xfrm>
            <a:off x="1965788" y="5040307"/>
            <a:ext cx="1173264" cy="1357920"/>
          </a:xfrm>
        </p:spPr>
      </p:pic>
      <p:pic>
        <p:nvPicPr>
          <p:cNvPr id="124" name="Picture Placeholder 123">
            <a:extLst>
              <a:ext uri="{FF2B5EF4-FFF2-40B4-BE49-F238E27FC236}">
                <a16:creationId xmlns:a16="http://schemas.microsoft.com/office/drawing/2014/main" id="{99B69C8C-61F7-EF1C-0DBE-5B067A632C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6"/>
          <a:srcRect l="6799" r="6799"/>
          <a:stretch/>
        </p:blipFill>
        <p:spPr>
          <a:xfrm>
            <a:off x="6586328" y="1904771"/>
            <a:ext cx="1173264" cy="1357920"/>
          </a:xfrm>
        </p:spPr>
      </p:pic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50926" y="2265151"/>
            <a:ext cx="2289842" cy="626551"/>
          </a:xfrm>
        </p:spPr>
        <p:txBody>
          <a:bodyPr/>
          <a:lstStyle/>
          <a:p>
            <a:r>
              <a:rPr lang="en-US" b="1" dirty="0"/>
              <a:t>AI and Automation Integration</a:t>
            </a:r>
            <a:endParaRPr lang="en-US" altLang="zh-CN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258442" y="3842789"/>
            <a:ext cx="2193021" cy="617418"/>
          </a:xfrm>
        </p:spPr>
        <p:txBody>
          <a:bodyPr/>
          <a:lstStyle/>
          <a:p>
            <a:r>
              <a:rPr lang="en-US" b="1" dirty="0"/>
              <a:t>Data-Driven Decision Making</a:t>
            </a:r>
            <a:endParaRPr lang="en-US" altLang="zh-CN" dirty="0"/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3250926" y="5257625"/>
            <a:ext cx="2098039" cy="923284"/>
          </a:xfrm>
        </p:spPr>
        <p:txBody>
          <a:bodyPr/>
          <a:lstStyle/>
          <a:p>
            <a:r>
              <a:rPr lang="en-US" b="1" dirty="0"/>
              <a:t>Blockchain for Traceability and Security</a:t>
            </a:r>
            <a:endParaRPr lang="en-US" altLang="zh-CN" dirty="0"/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7871466" y="2354286"/>
            <a:ext cx="2098039" cy="506399"/>
          </a:xfrm>
        </p:spPr>
        <p:txBody>
          <a:bodyPr/>
          <a:lstStyle/>
          <a:p>
            <a:r>
              <a:rPr lang="en-US" b="1" dirty="0"/>
              <a:t>Agile and DevOps Evolution</a:t>
            </a:r>
            <a:endParaRPr lang="en-US" altLang="zh-CN" dirty="0"/>
          </a:p>
        </p:txBody>
      </p:sp>
      <p:pic>
        <p:nvPicPr>
          <p:cNvPr id="100" name="Picture Placeholder 99">
            <a:extLst>
              <a:ext uri="{FF2B5EF4-FFF2-40B4-BE49-F238E27FC236}">
                <a16:creationId xmlns:a16="http://schemas.microsoft.com/office/drawing/2014/main" id="{37FE76F6-4FBA-F449-AE44-D65A490DB65E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>
          <a:blip r:embed="rId7"/>
          <a:srcRect l="6799" r="6799"/>
          <a:stretch/>
        </p:blipFill>
        <p:spPr>
          <a:xfrm>
            <a:off x="6586328" y="3348751"/>
            <a:ext cx="1173264" cy="1357920"/>
          </a:xfrm>
        </p:spPr>
      </p:pic>
      <p:pic>
        <p:nvPicPr>
          <p:cNvPr id="95" name="Picture Placeholder 94">
            <a:extLst>
              <a:ext uri="{FF2B5EF4-FFF2-40B4-BE49-F238E27FC236}">
                <a16:creationId xmlns:a16="http://schemas.microsoft.com/office/drawing/2014/main" id="{3D93F4F3-0B04-F25C-A1AD-C630AB4ACC69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>
          <a:blip r:embed="rId8"/>
          <a:srcRect l="6799" r="6799"/>
          <a:stretch/>
        </p:blipFill>
        <p:spPr>
          <a:xfrm>
            <a:off x="6586328" y="4916520"/>
            <a:ext cx="1173264" cy="1357920"/>
          </a:xfrm>
        </p:spPr>
      </p:pic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890258" y="3687696"/>
            <a:ext cx="2098039" cy="839018"/>
          </a:xfrm>
        </p:spPr>
        <p:txBody>
          <a:bodyPr/>
          <a:lstStyle/>
          <a:p>
            <a:r>
              <a:rPr lang="en-US" b="1" dirty="0"/>
              <a:t>Increased Focus on User Experience (UX)</a:t>
            </a:r>
            <a:endParaRPr lang="en-US" altLang="zh-CN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836301" y="5257625"/>
            <a:ext cx="2098039" cy="632979"/>
          </a:xfrm>
        </p:spPr>
        <p:txBody>
          <a:bodyPr/>
          <a:lstStyle/>
          <a:p>
            <a:r>
              <a:rPr lang="en-US" b="1" dirty="0"/>
              <a:t>Real-time Collaboration Tools</a:t>
            </a:r>
            <a:endParaRPr lang="en-US" altLang="zh-CN" dirty="0"/>
          </a:p>
        </p:txBody>
      </p:sp>
      <p:sp>
        <p:nvSpPr>
          <p:cNvPr id="42" name="Slide Number Placeholder 13">
            <a:extLst>
              <a:ext uri="{FF2B5EF4-FFF2-40B4-BE49-F238E27FC236}">
                <a16:creationId xmlns:a16="http://schemas.microsoft.com/office/drawing/2014/main" id="{F8EEF7F7-F511-EC83-1C7D-AE1F07EB4551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646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275186-3975-43EA-B8E8-7C6EABF7911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21074" y="3296570"/>
            <a:ext cx="3510852" cy="513429"/>
          </a:xfrm>
        </p:spPr>
        <p:txBody>
          <a:bodyPr/>
          <a:lstStyle/>
          <a:p>
            <a:pPr algn="ctr"/>
            <a:r>
              <a:rPr lang="en-US" sz="2000" dirty="0"/>
              <a:t>ID : 232-35-064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F1AEBEC-46EA-4C39-B13E-0469782C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01" y="2528464"/>
            <a:ext cx="9823998" cy="651566"/>
          </a:xfrm>
        </p:spPr>
        <p:txBody>
          <a:bodyPr/>
          <a:lstStyle/>
          <a:p>
            <a:pPr algn="ctr"/>
            <a:r>
              <a:rPr lang="en-US" dirty="0"/>
              <a:t>Maimun Bin Masud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96088E-0FE2-4657-86A1-ECC1C13A300F}"/>
              </a:ext>
            </a:extLst>
          </p:cNvPr>
          <p:cNvCxnSpPr/>
          <p:nvPr/>
        </p:nvCxnSpPr>
        <p:spPr>
          <a:xfrm>
            <a:off x="4024971" y="3809999"/>
            <a:ext cx="4303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73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07136" y="3982861"/>
            <a:ext cx="1877575" cy="972439"/>
          </a:xfrm>
        </p:spPr>
        <p:txBody>
          <a:bodyPr/>
          <a:lstStyle/>
          <a:p>
            <a:r>
              <a:rPr lang="en-US" b="1" dirty="0"/>
              <a:t>Incomplete or Unclear Requirements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C0453-52AE-4112-B1EE-5EC1E6179C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889942" y="2792523"/>
            <a:ext cx="1877575" cy="506399"/>
          </a:xfrm>
        </p:spPr>
        <p:txBody>
          <a:bodyPr/>
          <a:lstStyle/>
          <a:p>
            <a:r>
              <a:rPr lang="en-US" b="1" dirty="0"/>
              <a:t>Changing Requirements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F1899-EE84-4020-A5C4-4AB064D6861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36892" y="4895801"/>
            <a:ext cx="1877575" cy="506399"/>
          </a:xfrm>
        </p:spPr>
        <p:txBody>
          <a:bodyPr/>
          <a:lstStyle/>
          <a:p>
            <a:r>
              <a:rPr lang="en-US" b="1" dirty="0"/>
              <a:t>Communication Issues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1C2E9C-F560-4042-A3D1-5A324286200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4652620"/>
            <a:ext cx="1877575" cy="972439"/>
          </a:xfrm>
        </p:spPr>
        <p:txBody>
          <a:bodyPr/>
          <a:lstStyle/>
          <a:p>
            <a:r>
              <a:rPr lang="en-US" b="1" dirty="0"/>
              <a:t>Lack of Stakeholder Involvement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AA2B6-1EE7-49EF-BD85-C6A987BE7D7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63598" y="2425911"/>
            <a:ext cx="1877575" cy="1236442"/>
          </a:xfrm>
        </p:spPr>
        <p:txBody>
          <a:bodyPr/>
          <a:lstStyle/>
          <a:p>
            <a:r>
              <a:rPr lang="en-US" b="1" dirty="0"/>
              <a:t>Lack of Documentation or Over-documentation</a:t>
            </a:r>
            <a:endParaRPr lang="en-US" dirty="0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609"/>
            <a:ext cx="10515600" cy="746495"/>
          </a:xfrm>
        </p:spPr>
        <p:txBody>
          <a:bodyPr/>
          <a:lstStyle/>
          <a:p>
            <a:pPr algn="ctr"/>
            <a:r>
              <a:rPr lang="en-US" dirty="0"/>
              <a:t>Challenges in Requirement Engineering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F8E00D-EF35-44B4-B65D-2DE0CBA80B7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6E5CA-4B7C-4B1B-AC85-4FBDBFE3D2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200" y="3135630"/>
            <a:ext cx="1865376" cy="2258486"/>
          </a:xfrm>
        </p:spPr>
        <p:txBody>
          <a:bodyPr/>
          <a:lstStyle/>
          <a:p>
            <a:r>
              <a:rPr lang="en-US" b="1" dirty="0"/>
              <a:t>Opportunity for Collaboration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983B3F-4455-4655-B310-989E2DC6828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000303" y="3136263"/>
            <a:ext cx="1867186" cy="2265438"/>
          </a:xfrm>
        </p:spPr>
        <p:txBody>
          <a:bodyPr/>
          <a:lstStyle/>
          <a:p>
            <a:r>
              <a:rPr lang="en-US" b="1" dirty="0"/>
              <a:t>Opportunity for Agile Adaptation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C7D327-F29A-48BA-B2E4-4796CBE6C0D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64216" y="3135630"/>
            <a:ext cx="1865376" cy="2258486"/>
          </a:xfrm>
        </p:spPr>
        <p:txBody>
          <a:bodyPr/>
          <a:lstStyle/>
          <a:p>
            <a:r>
              <a:rPr lang="en-US" b="1" dirty="0"/>
              <a:t>Opportunity for Transparency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9E04D58-0C9D-4529-9C5D-81C5560C873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326319" y="3135630"/>
            <a:ext cx="1865376" cy="2258486"/>
          </a:xfrm>
        </p:spPr>
        <p:txBody>
          <a:bodyPr/>
          <a:lstStyle/>
          <a:p>
            <a:r>
              <a:rPr lang="en-US" b="1" dirty="0"/>
              <a:t>Opportunity for Engagement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D9F71BF-4052-47B4-B2AE-FD16264BDD7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88424" y="3135630"/>
            <a:ext cx="1865376" cy="2258486"/>
          </a:xfrm>
        </p:spPr>
        <p:txBody>
          <a:bodyPr/>
          <a:lstStyle/>
          <a:p>
            <a:r>
              <a:rPr lang="en-US" b="1" dirty="0"/>
              <a:t>Opportunity for Negotiation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8D0263-52B4-404D-9814-064FF77407A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2067143"/>
            <a:ext cx="1865376" cy="1068487"/>
          </a:xfrm>
        </p:spPr>
        <p:txBody>
          <a:bodyPr/>
          <a:lstStyle/>
          <a:p>
            <a:r>
              <a:rPr lang="en-US" b="1" dirty="0"/>
              <a:t>Incomplete or Unclear Requirements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37157F-E091-4AD3-8075-AD2CB8B281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000756" y="2067143"/>
            <a:ext cx="1865376" cy="1068487"/>
          </a:xfrm>
        </p:spPr>
        <p:txBody>
          <a:bodyPr/>
          <a:lstStyle/>
          <a:p>
            <a:r>
              <a:rPr lang="en-US" b="1" dirty="0"/>
              <a:t>Changing Requirements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F1679D-BCA7-4ABA-A107-E93ED446F99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63312" y="2067143"/>
            <a:ext cx="1865376" cy="1068487"/>
          </a:xfrm>
        </p:spPr>
        <p:txBody>
          <a:bodyPr/>
          <a:lstStyle/>
          <a:p>
            <a:r>
              <a:rPr lang="en-US" b="1" dirty="0"/>
              <a:t>Communication Issues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D3CD66-A4D3-411A-9ED0-449E7BCD344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25868" y="2067143"/>
            <a:ext cx="1865376" cy="1068487"/>
          </a:xfrm>
        </p:spPr>
        <p:txBody>
          <a:bodyPr/>
          <a:lstStyle/>
          <a:p>
            <a:r>
              <a:rPr lang="en-US" b="1" dirty="0"/>
              <a:t>Lack of Stakeholder Involvement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DB7C454-AC3B-4354-9993-10E1243C74B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88424" y="2067143"/>
            <a:ext cx="1865376" cy="1068487"/>
          </a:xfrm>
        </p:spPr>
        <p:txBody>
          <a:bodyPr/>
          <a:lstStyle/>
          <a:p>
            <a:r>
              <a:rPr lang="en-US" b="1" dirty="0"/>
              <a:t>Conflicting Requirements</a:t>
            </a:r>
            <a:endParaRPr lang="en-US" dirty="0"/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8C4E0D9-BB36-4BD9-B009-CDEF4587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Challenges into Opportunities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EBD8E74-0C44-4448-9CC3-3B54F36F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202" y="4076138"/>
            <a:ext cx="1325563" cy="132556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159EA57-AB83-4F0B-ADB0-46199AC24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0209" y="4076138"/>
            <a:ext cx="1325563" cy="13255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93EBF7B-6600-4222-997D-F3EAAA745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433218" y="4068553"/>
            <a:ext cx="1325563" cy="132556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F90DC54-FF87-44BA-99DA-8E03B326C1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596227" y="4060968"/>
            <a:ext cx="1325563" cy="132556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D02C325-32ED-4885-A63F-56295D200D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759236" y="4053383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Triumph of Effective Requirement Engineering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B644B61-5DD9-4363-B20E-AE773C5FD09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5630" b="5630"/>
          <a:stretch>
            <a:fillRect/>
          </a:stretch>
        </p:blipFill>
        <p:spPr>
          <a:xfrm>
            <a:off x="1114425" y="2794000"/>
            <a:ext cx="2368550" cy="210185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4003" y="5414529"/>
            <a:ext cx="2098039" cy="506399"/>
          </a:xfrm>
        </p:spPr>
        <p:txBody>
          <a:bodyPr/>
          <a:lstStyle/>
          <a:p>
            <a:r>
              <a:rPr lang="en-US" b="1" dirty="0"/>
              <a:t>Clear Understanding of Objectives</a:t>
            </a:r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6B0BA0E-942D-4768-91D3-9E9A7D6C7AF6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 t="5600" b="5600"/>
          <a:stretch>
            <a:fillRect/>
          </a:stretch>
        </p:blipFill>
        <p:spPr>
          <a:xfrm>
            <a:off x="3624263" y="2074863"/>
            <a:ext cx="2366962" cy="210185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CAC586F-252B-41C7-BB1C-D0D3969026F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20440" y="4696072"/>
            <a:ext cx="2098039" cy="506399"/>
          </a:xfrm>
        </p:spPr>
        <p:txBody>
          <a:bodyPr/>
          <a:lstStyle/>
          <a:p>
            <a:r>
              <a:rPr lang="en-US" b="1" dirty="0"/>
              <a:t>User Satisfaction and Adoption</a:t>
            </a:r>
            <a:endParaRPr lang="en-US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A1384834-6F3E-4C39-B804-955D8AF93BF5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t="5630" b="5630"/>
          <a:stretch>
            <a:fillRect/>
          </a:stretch>
        </p:blipFill>
        <p:spPr>
          <a:xfrm>
            <a:off x="6113463" y="2794000"/>
            <a:ext cx="2368550" cy="210185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26D4B1-E907-43C2-B867-E89356CD2D0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218710" y="5414529"/>
            <a:ext cx="2098039" cy="506399"/>
          </a:xfrm>
        </p:spPr>
        <p:txBody>
          <a:bodyPr/>
          <a:lstStyle/>
          <a:p>
            <a:r>
              <a:rPr lang="en-US" b="1" dirty="0"/>
              <a:t>Reduced Rework and Costs</a:t>
            </a:r>
            <a:endParaRPr lang="en-US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D40F8EEB-A029-459A-B2D0-73630AF777F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/>
          <a:srcRect t="5600" b="5600"/>
          <a:stretch>
            <a:fillRect/>
          </a:stretch>
        </p:blipFill>
        <p:spPr>
          <a:xfrm>
            <a:off x="8501063" y="2070100"/>
            <a:ext cx="2366962" cy="210185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3FD443-2B74-4F53-860C-301B263C27D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35340" y="4696072"/>
            <a:ext cx="2098039" cy="506399"/>
          </a:xfrm>
        </p:spPr>
        <p:txBody>
          <a:bodyPr/>
          <a:lstStyle/>
          <a:p>
            <a:r>
              <a:rPr lang="en-US" b="1" dirty="0"/>
              <a:t>Alignment with Agile Methodologies</a:t>
            </a:r>
            <a:endParaRPr lang="en-US" dirty="0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275186-3975-43EA-B8E8-7C6EABF7911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21074" y="3296570"/>
            <a:ext cx="3510852" cy="513429"/>
          </a:xfrm>
        </p:spPr>
        <p:txBody>
          <a:bodyPr/>
          <a:lstStyle/>
          <a:p>
            <a:pPr algn="ctr"/>
            <a:r>
              <a:rPr lang="en-US" sz="2000" dirty="0"/>
              <a:t>ID : 232-35-022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F1AEBEC-46EA-4C39-B13E-0469782C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01" y="2528464"/>
            <a:ext cx="9823998" cy="651566"/>
          </a:xfrm>
        </p:spPr>
        <p:txBody>
          <a:bodyPr/>
          <a:lstStyle/>
          <a:p>
            <a:pPr algn="ctr"/>
            <a:r>
              <a:rPr lang="en-US" dirty="0"/>
              <a:t>Mohammad Ali Nayeem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96088E-0FE2-4657-86A1-ECC1C13A300F}"/>
              </a:ext>
            </a:extLst>
          </p:cNvPr>
          <p:cNvCxnSpPr/>
          <p:nvPr/>
        </p:nvCxnSpPr>
        <p:spPr>
          <a:xfrm>
            <a:off x="4024971" y="3809999"/>
            <a:ext cx="4303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61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B388CF0-EFF4-4B22-A80A-22931AD92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576" y="352398"/>
            <a:ext cx="8218848" cy="1278388"/>
          </a:xfrm>
        </p:spPr>
        <p:txBody>
          <a:bodyPr/>
          <a:lstStyle/>
          <a:p>
            <a:pPr algn="ctr"/>
            <a:r>
              <a:rPr lang="en-US" dirty="0"/>
              <a:t>Precision in Requirement Engineering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EAB290-5615-41DB-A1C0-E1322B3101B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373694" y="2174240"/>
            <a:ext cx="2289842" cy="1133031"/>
          </a:xfr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  <a:ea typeface="+mn-lt"/>
                <a:cs typeface="Posterama"/>
              </a:rPr>
              <a:t>Clear </a:t>
            </a:r>
            <a:r>
              <a:rPr lang="en-US" dirty="0">
                <a:solidFill>
                  <a:srgbClr val="FFFFFF"/>
                </a:solidFill>
                <a:ea typeface="+mn-lt"/>
                <a:cs typeface="Posterama"/>
              </a:rPr>
              <a:t>Goals Matter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E6BA2C92-F06E-4BF4-9384-B8D083504AD1}"/>
              </a:ext>
            </a:extLst>
          </p:cNvPr>
          <p:cNvSpPr txBox="1">
            <a:spLocks/>
          </p:cNvSpPr>
          <p:nvPr/>
        </p:nvSpPr>
        <p:spPr>
          <a:xfrm>
            <a:off x="1373694" y="3602837"/>
            <a:ext cx="2289842" cy="1133031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cs typeface="Posterama"/>
              </a:rPr>
              <a:t>Simple Language is Best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C1066E0-3406-4519-9040-794328DAB672}"/>
              </a:ext>
            </a:extLst>
          </p:cNvPr>
          <p:cNvSpPr txBox="1">
            <a:spLocks/>
          </p:cNvSpPr>
          <p:nvPr/>
        </p:nvSpPr>
        <p:spPr>
          <a:xfrm>
            <a:off x="1331067" y="5031434"/>
            <a:ext cx="2289842" cy="1133031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cs typeface="Posterama"/>
              </a:rPr>
              <a:t>Being Specific Helps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73FFADB-2336-42CC-B757-90ECD11447FC}"/>
              </a:ext>
            </a:extLst>
          </p:cNvPr>
          <p:cNvSpPr txBox="1">
            <a:spLocks/>
          </p:cNvSpPr>
          <p:nvPr/>
        </p:nvSpPr>
        <p:spPr>
          <a:xfrm>
            <a:off x="4874749" y="2174239"/>
            <a:ext cx="2289842" cy="1133031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Smart Goals Help</a:t>
            </a:r>
            <a:endParaRPr lang="en-US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EECBF68-ADEC-43A6-A239-A3D85CEBA14C}"/>
              </a:ext>
            </a:extLst>
          </p:cNvPr>
          <p:cNvSpPr txBox="1">
            <a:spLocks/>
          </p:cNvSpPr>
          <p:nvPr/>
        </p:nvSpPr>
        <p:spPr>
          <a:xfrm>
            <a:off x="4874749" y="3602837"/>
            <a:ext cx="2289842" cy="1133031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Choosing What's Most Important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A146A38E-D271-4AD2-A9F8-97B822E91755}"/>
              </a:ext>
            </a:extLst>
          </p:cNvPr>
          <p:cNvSpPr txBox="1">
            <a:spLocks/>
          </p:cNvSpPr>
          <p:nvPr/>
        </p:nvSpPr>
        <p:spPr>
          <a:xfrm>
            <a:off x="4874749" y="5031433"/>
            <a:ext cx="2289842" cy="1133031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  <a:latin typeface="Abadi"/>
              </a:rPr>
              <a:t>Counting What Counts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7E83D9E-682C-4152-849E-A8026EBD3266}"/>
              </a:ext>
            </a:extLst>
          </p:cNvPr>
          <p:cNvSpPr txBox="1">
            <a:spLocks/>
          </p:cNvSpPr>
          <p:nvPr/>
        </p:nvSpPr>
        <p:spPr>
          <a:xfrm>
            <a:off x="8375804" y="2179291"/>
            <a:ext cx="2289842" cy="1133031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cs typeface="Posterama"/>
              </a:rPr>
              <a:t>Keeping Things Consistent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34631EC-DBBB-42BC-8950-BEDD93E7B4AC}"/>
              </a:ext>
            </a:extLst>
          </p:cNvPr>
          <p:cNvSpPr txBox="1">
            <a:spLocks/>
          </p:cNvSpPr>
          <p:nvPr/>
        </p:nvSpPr>
        <p:spPr>
          <a:xfrm>
            <a:off x="8375804" y="3602837"/>
            <a:ext cx="2289842" cy="1133031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/>
                </a:solidFill>
                <a:ea typeface="+mn-lt"/>
                <a:cs typeface="Posterama"/>
              </a:rPr>
              <a:t>Following the Trail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5D1AF866-FC5C-4F53-B434-99458D2D8479}"/>
              </a:ext>
            </a:extLst>
          </p:cNvPr>
          <p:cNvSpPr txBox="1">
            <a:spLocks/>
          </p:cNvSpPr>
          <p:nvPr/>
        </p:nvSpPr>
        <p:spPr>
          <a:xfrm>
            <a:off x="8375804" y="5026383"/>
            <a:ext cx="2289842" cy="1133031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Validation and Verification</a:t>
            </a:r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54AC49FD-E667-4688-A8F2-5D0CD6127592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994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275186-3975-43EA-B8E8-7C6EABF7911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21074" y="3296570"/>
            <a:ext cx="3510852" cy="513429"/>
          </a:xfrm>
        </p:spPr>
        <p:txBody>
          <a:bodyPr/>
          <a:lstStyle/>
          <a:p>
            <a:pPr algn="ctr"/>
            <a:r>
              <a:rPr lang="en-US" sz="2000" dirty="0"/>
              <a:t>ID : 232-35-738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F1AEBEC-46EA-4C39-B13E-0469782C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01" y="2528464"/>
            <a:ext cx="9823998" cy="651566"/>
          </a:xfrm>
        </p:spPr>
        <p:txBody>
          <a:bodyPr/>
          <a:lstStyle/>
          <a:p>
            <a:pPr algn="ctr"/>
            <a:r>
              <a:rPr lang="en-US" dirty="0"/>
              <a:t>Farjan Ahmmed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96088E-0FE2-4657-86A1-ECC1C13A300F}"/>
              </a:ext>
            </a:extLst>
          </p:cNvPr>
          <p:cNvCxnSpPr/>
          <p:nvPr/>
        </p:nvCxnSpPr>
        <p:spPr>
          <a:xfrm>
            <a:off x="4024971" y="3809999"/>
            <a:ext cx="4303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00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2250757"/>
            <a:ext cx="1865376" cy="1336457"/>
          </a:xfrm>
        </p:spPr>
        <p:txBody>
          <a:bodyPr/>
          <a:lstStyle/>
          <a:p>
            <a:r>
              <a:rPr lang="en-US" b="1" dirty="0"/>
              <a:t>Clear Vision and Objectives</a:t>
            </a:r>
            <a:endParaRPr lang="en-US" dirty="0"/>
          </a:p>
        </p:txBody>
      </p:sp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Creativity and Precision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000756" y="2250757"/>
            <a:ext cx="1865376" cy="1336457"/>
          </a:xfrm>
        </p:spPr>
        <p:txBody>
          <a:bodyPr/>
          <a:lstStyle/>
          <a:p>
            <a:r>
              <a:rPr lang="en-US" b="1" dirty="0"/>
              <a:t>User-Centric Design Thinking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63312" y="2250757"/>
            <a:ext cx="1865376" cy="1336457"/>
          </a:xfrm>
        </p:spPr>
        <p:txBody>
          <a:bodyPr/>
          <a:lstStyle/>
          <a:p>
            <a:r>
              <a:rPr lang="en-US" b="1" dirty="0"/>
              <a:t>Structured Requirement Elicitation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2C382AF-B5E0-4CD9-BE5C-694951ADBEA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25868" y="2250757"/>
            <a:ext cx="1865376" cy="1336457"/>
          </a:xfrm>
        </p:spPr>
        <p:txBody>
          <a:bodyPr/>
          <a:lstStyle/>
          <a:p>
            <a:r>
              <a:rPr lang="en-US" b="1" dirty="0"/>
              <a:t>Prototyping and Mockups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8057113-DAE8-4380-A361-3EFC9F02B6A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88424" y="2250757"/>
            <a:ext cx="1865376" cy="1336457"/>
          </a:xfrm>
        </p:spPr>
        <p:txBody>
          <a:bodyPr/>
          <a:lstStyle/>
          <a:p>
            <a:r>
              <a:rPr lang="en-US" b="1" dirty="0"/>
              <a:t>Agile Methodologies</a:t>
            </a:r>
            <a:endParaRPr lang="en-US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2ED8AD73-F903-4C23-9B86-13FEFF771F6C}"/>
              </a:ext>
            </a:extLst>
          </p:cNvPr>
          <p:cNvSpPr txBox="1">
            <a:spLocks/>
          </p:cNvSpPr>
          <p:nvPr/>
        </p:nvSpPr>
        <p:spPr>
          <a:xfrm>
            <a:off x="838200" y="4099877"/>
            <a:ext cx="1865376" cy="1336457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Cross-Functional Collaboration</a:t>
            </a:r>
            <a:endParaRPr lang="en-US" dirty="0"/>
          </a:p>
        </p:txBody>
      </p:sp>
      <p:sp>
        <p:nvSpPr>
          <p:cNvPr id="45" name="Text Placeholder 34">
            <a:extLst>
              <a:ext uri="{FF2B5EF4-FFF2-40B4-BE49-F238E27FC236}">
                <a16:creationId xmlns:a16="http://schemas.microsoft.com/office/drawing/2014/main" id="{5F47396B-8A02-476A-8ADD-B7D783D84A30}"/>
              </a:ext>
            </a:extLst>
          </p:cNvPr>
          <p:cNvSpPr txBox="1">
            <a:spLocks/>
          </p:cNvSpPr>
          <p:nvPr/>
        </p:nvSpPr>
        <p:spPr>
          <a:xfrm>
            <a:off x="3000756" y="4099877"/>
            <a:ext cx="1865376" cy="1336457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Risk Management</a:t>
            </a:r>
            <a:endParaRPr lang="en-US" dirty="0"/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1B20071-77BE-4CFB-BEBA-2D4236E34845}"/>
              </a:ext>
            </a:extLst>
          </p:cNvPr>
          <p:cNvSpPr txBox="1">
            <a:spLocks/>
          </p:cNvSpPr>
          <p:nvPr/>
        </p:nvSpPr>
        <p:spPr>
          <a:xfrm>
            <a:off x="5163312" y="4099877"/>
            <a:ext cx="1865376" cy="1336457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Innovation Workshops</a:t>
            </a:r>
            <a:endParaRPr lang="en-US" dirty="0"/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6136C5A1-7A56-42C0-A53D-FBF87A596500}"/>
              </a:ext>
            </a:extLst>
          </p:cNvPr>
          <p:cNvSpPr txBox="1">
            <a:spLocks/>
          </p:cNvSpPr>
          <p:nvPr/>
        </p:nvSpPr>
        <p:spPr>
          <a:xfrm>
            <a:off x="7325868" y="4099877"/>
            <a:ext cx="1865376" cy="1336457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Iterative Feedback Loops</a:t>
            </a:r>
            <a:endParaRPr lang="en-US" dirty="0"/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5021AD8C-B599-4892-9D34-76FE90C4D20B}"/>
              </a:ext>
            </a:extLst>
          </p:cNvPr>
          <p:cNvSpPr txBox="1">
            <a:spLocks/>
          </p:cNvSpPr>
          <p:nvPr/>
        </p:nvSpPr>
        <p:spPr>
          <a:xfrm>
            <a:off x="9488424" y="4147283"/>
            <a:ext cx="1865376" cy="1336457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Use of Visual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30" y="257653"/>
            <a:ext cx="11516360" cy="1155936"/>
          </a:xfrm>
        </p:spPr>
        <p:txBody>
          <a:bodyPr/>
          <a:lstStyle/>
          <a:p>
            <a:pPr algn="ctr"/>
            <a:r>
              <a:rPr lang="en-US" dirty="0"/>
              <a:t>Conductors of Project Success</a:t>
            </a:r>
          </a:p>
        </p:txBody>
      </p:sp>
      <p:pic>
        <p:nvPicPr>
          <p:cNvPr id="192" name="Picture Placeholder 191" descr="Internet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34" r="5134"/>
          <a:stretch/>
        </p:blipFill>
        <p:spPr>
          <a:xfrm>
            <a:off x="5607932" y="1680149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45369" y="1563716"/>
            <a:ext cx="5162709" cy="420683"/>
          </a:xfrm>
        </p:spPr>
        <p:txBody>
          <a:bodyPr/>
          <a:lstStyle/>
          <a:p>
            <a:r>
              <a:rPr lang="en-US" b="1" dirty="0"/>
              <a:t>Interpreting Stakeholder Needs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45368" y="2007549"/>
            <a:ext cx="5162709" cy="1506166"/>
          </a:xfrm>
        </p:spPr>
        <p:txBody>
          <a:bodyPr/>
          <a:lstStyle/>
          <a:p>
            <a:r>
              <a:rPr lang="en-US" b="1" dirty="0"/>
              <a:t>Conductor Role:</a:t>
            </a:r>
            <a:r>
              <a:rPr lang="en-US" dirty="0"/>
              <a:t> Requirement engineers interpret and translate stakeholder needs into clear and actionable requirements</a:t>
            </a:r>
          </a:p>
        </p:txBody>
      </p:sp>
      <p:pic>
        <p:nvPicPr>
          <p:cNvPr id="194" name="Picture Placeholder 193" descr="Handshake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16" r="2616"/>
          <a:stretch/>
        </p:blipFill>
        <p:spPr>
          <a:xfrm>
            <a:off x="5598465" y="3430770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45369" y="3309805"/>
            <a:ext cx="5162709" cy="420683"/>
          </a:xfrm>
        </p:spPr>
        <p:txBody>
          <a:bodyPr/>
          <a:lstStyle/>
          <a:p>
            <a:r>
              <a:rPr lang="en-US" b="1" dirty="0"/>
              <a:t>Creating Harmony Among Stakeholders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45368" y="3744804"/>
            <a:ext cx="5162709" cy="1177789"/>
          </a:xfrm>
        </p:spPr>
        <p:txBody>
          <a:bodyPr/>
          <a:lstStyle/>
          <a:p>
            <a:r>
              <a:rPr lang="en-US" b="1" dirty="0"/>
              <a:t>Conductor Role:</a:t>
            </a:r>
            <a:r>
              <a:rPr lang="en-US" dirty="0"/>
              <a:t> Requirement engineers facilitate collaboration and consensus among stakeholders, resolving conflicts and ensuring that diverse perspectives are considered.</a:t>
            </a:r>
          </a:p>
        </p:txBody>
      </p:sp>
      <p:pic>
        <p:nvPicPr>
          <p:cNvPr id="196" name="Picture Placeholder 195" descr="Easel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616" r="2616"/>
          <a:stretch/>
        </p:blipFill>
        <p:spPr>
          <a:xfrm>
            <a:off x="5587829" y="5254521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45367" y="5135953"/>
            <a:ext cx="5162709" cy="421399"/>
          </a:xfrm>
        </p:spPr>
        <p:txBody>
          <a:bodyPr/>
          <a:lstStyle/>
          <a:p>
            <a:r>
              <a:rPr lang="en-US" b="1" dirty="0"/>
              <a:t>Balancing Creativity and Precision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45368" y="5580402"/>
            <a:ext cx="5162709" cy="1635938"/>
          </a:xfrm>
        </p:spPr>
        <p:txBody>
          <a:bodyPr/>
          <a:lstStyle/>
          <a:p>
            <a:r>
              <a:rPr lang="en-US" b="1" dirty="0"/>
              <a:t>Conductor Role:</a:t>
            </a:r>
            <a:r>
              <a:rPr lang="en-US" dirty="0"/>
              <a:t> Requirement engineers strike a balance between fostering creative solutions and maintaining precision.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8FE252-E333-4289-BFB2-A189BAA09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83922" y="1926222"/>
            <a:ext cx="4084318" cy="40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478" y="2411750"/>
            <a:ext cx="5055698" cy="1325563"/>
          </a:xfr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/>
          <a:stretch/>
        </p:blipFill>
        <p:spPr>
          <a:xfrm>
            <a:off x="389630" y="2493385"/>
            <a:ext cx="1465840" cy="1289394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/>
          <a:stretch/>
        </p:blipFill>
        <p:spPr>
          <a:xfrm>
            <a:off x="2754948" y="2493386"/>
            <a:ext cx="1465840" cy="1289393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/>
          <a:stretch/>
        </p:blipFill>
        <p:spPr>
          <a:xfrm>
            <a:off x="3947160" y="3194928"/>
            <a:ext cx="1465840" cy="128939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835863" y="3737313"/>
            <a:ext cx="3034145" cy="850481"/>
          </a:xfrm>
        </p:spPr>
        <p:txBody>
          <a:bodyPr/>
          <a:lstStyle/>
          <a:p>
            <a:pPr algn="ctr"/>
            <a:r>
              <a:rPr lang="en-US" dirty="0"/>
              <a:t>Section : A</a:t>
            </a:r>
          </a:p>
          <a:p>
            <a:pPr algn="ctr"/>
            <a:r>
              <a:rPr lang="en-US" dirty="0"/>
              <a:t>Group : 3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/>
          <a:srcRect/>
          <a:stretch/>
        </p:blipFill>
        <p:spPr>
          <a:xfrm>
            <a:off x="5151412" y="5248566"/>
            <a:ext cx="1465840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962" y="2247363"/>
            <a:ext cx="5117162" cy="132556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16962" y="3586017"/>
            <a:ext cx="4260180" cy="1294530"/>
          </a:xfrm>
        </p:spPr>
        <p:txBody>
          <a:bodyPr/>
          <a:lstStyle/>
          <a:p>
            <a:r>
              <a:rPr lang="en-US" sz="1800" dirty="0"/>
              <a:t>A Requirement Engineer defines and organizes project needs for successful development.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407F6-2E18-4EDB-9A2F-AA6B3980D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7876" y="740780"/>
            <a:ext cx="6420568" cy="64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48B2F6FE-2CF0-7F44-B7C7-65EE2B41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Required Engineering</a:t>
            </a:r>
          </a:p>
        </p:txBody>
      </p:sp>
      <p:pic>
        <p:nvPicPr>
          <p:cNvPr id="55" name="Picture Placeholder 7">
            <a:extLst>
              <a:ext uri="{FF2B5EF4-FFF2-40B4-BE49-F238E27FC236}">
                <a16:creationId xmlns:a16="http://schemas.microsoft.com/office/drawing/2014/main" id="{9A8C3D8A-AD4E-BD2D-C807-79872E9076A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/>
          <a:srcRect l="5987" r="5987"/>
          <a:stretch/>
        </p:blipFill>
        <p:spPr>
          <a:xfrm>
            <a:off x="983282" y="2073439"/>
            <a:ext cx="1621032" cy="1841551"/>
          </a:xfr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314DF81-1F76-3EC4-20FE-94867A9F0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1770" y="4416565"/>
            <a:ext cx="1877575" cy="965663"/>
          </a:xfrm>
        </p:spPr>
        <p:txBody>
          <a:bodyPr/>
          <a:lstStyle/>
          <a:p>
            <a:r>
              <a:rPr lang="en-US" b="1" dirty="0"/>
              <a:t>Understanding Stakeholder Needs</a:t>
            </a:r>
            <a:endParaRPr lang="en-US" dirty="0"/>
          </a:p>
        </p:txBody>
      </p:sp>
      <p:pic>
        <p:nvPicPr>
          <p:cNvPr id="34" name="Picture Placeholder 9">
            <a:extLst>
              <a:ext uri="{FF2B5EF4-FFF2-40B4-BE49-F238E27FC236}">
                <a16:creationId xmlns:a16="http://schemas.microsoft.com/office/drawing/2014/main" id="{E83EA030-5740-6F6C-2CD2-743E3AFE8871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/>
          <a:srcRect l="5987" r="5987"/>
          <a:stretch/>
        </p:blipFill>
        <p:spPr>
          <a:xfrm>
            <a:off x="3109346" y="2073439"/>
            <a:ext cx="1621032" cy="1841551"/>
          </a:xfrm>
          <a:solidFill>
            <a:schemeClr val="bg1">
              <a:lumMod val="95000"/>
            </a:scheme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65A67-333E-9FDE-3F4D-6F1490CD05E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970203" y="4416565"/>
            <a:ext cx="1718410" cy="506399"/>
          </a:xfrm>
        </p:spPr>
        <p:txBody>
          <a:bodyPr/>
          <a:lstStyle/>
          <a:p>
            <a:r>
              <a:rPr lang="en-US" b="1" dirty="0"/>
              <a:t>Minimizing Risks</a:t>
            </a:r>
            <a:endParaRPr lang="en-US" dirty="0"/>
          </a:p>
        </p:txBody>
      </p:sp>
      <p:pic>
        <p:nvPicPr>
          <p:cNvPr id="33" name="Picture Placeholder  11">
            <a:extLst>
              <a:ext uri="{FF2B5EF4-FFF2-40B4-BE49-F238E27FC236}">
                <a16:creationId xmlns:a16="http://schemas.microsoft.com/office/drawing/2014/main" id="{DF0C753D-68D4-E5C0-7B57-6CDF7C66BAF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/>
          <a:srcRect l="5987" r="5987"/>
          <a:stretch/>
        </p:blipFill>
        <p:spPr>
          <a:xfrm>
            <a:off x="5235410" y="2073439"/>
            <a:ext cx="1621032" cy="18415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441FB1-32FD-977D-CFCB-8217F9BBCF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73898" y="4416565"/>
            <a:ext cx="1877575" cy="506399"/>
          </a:xfrm>
        </p:spPr>
        <p:txBody>
          <a:bodyPr/>
          <a:lstStyle/>
          <a:p>
            <a:r>
              <a:rPr lang="en-US" b="1" dirty="0"/>
              <a:t>Enhanced Communication</a:t>
            </a:r>
            <a:endParaRPr lang="en-US" dirty="0"/>
          </a:p>
        </p:txBody>
      </p:sp>
      <p:pic>
        <p:nvPicPr>
          <p:cNvPr id="32" name="Picture Placeholder 13">
            <a:extLst>
              <a:ext uri="{FF2B5EF4-FFF2-40B4-BE49-F238E27FC236}">
                <a16:creationId xmlns:a16="http://schemas.microsoft.com/office/drawing/2014/main" id="{C5A00248-FB97-E78F-F875-284202D71324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/>
          <a:srcRect l="5987" r="5987"/>
          <a:stretch/>
        </p:blipFill>
        <p:spPr>
          <a:xfrm>
            <a:off x="7361474" y="2073439"/>
            <a:ext cx="1621032" cy="184155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91C3C8-C0E0-3CDB-4135-0B495B273F9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336757" y="4416565"/>
            <a:ext cx="1723024" cy="506399"/>
          </a:xfrm>
        </p:spPr>
        <p:txBody>
          <a:bodyPr/>
          <a:lstStyle/>
          <a:p>
            <a:r>
              <a:rPr lang="en-US" b="1" dirty="0"/>
              <a:t>Improved Project Planning</a:t>
            </a:r>
            <a:endParaRPr lang="en-US" dirty="0"/>
          </a:p>
        </p:txBody>
      </p:sp>
      <p:pic>
        <p:nvPicPr>
          <p:cNvPr id="29" name="Picture Placeholder 89">
            <a:extLst>
              <a:ext uri="{FF2B5EF4-FFF2-40B4-BE49-F238E27FC236}">
                <a16:creationId xmlns:a16="http://schemas.microsoft.com/office/drawing/2014/main" id="{22E5746D-BE00-C231-F505-973975B98BC8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7"/>
          <a:srcRect l="5987" r="5987"/>
          <a:stretch/>
        </p:blipFill>
        <p:spPr>
          <a:xfrm>
            <a:off x="9487536" y="2073439"/>
            <a:ext cx="1621032" cy="184155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03F197-0195-A43B-2C57-AB0BCDBBC4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45066" y="4416565"/>
            <a:ext cx="1877575" cy="506399"/>
          </a:xfrm>
        </p:spPr>
        <p:txBody>
          <a:bodyPr/>
          <a:lstStyle/>
          <a:p>
            <a:r>
              <a:rPr lang="en-US" b="1" dirty="0"/>
              <a:t>Quality Assurance</a:t>
            </a:r>
            <a:endParaRPr lang="en-US" altLang="zh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1DCF2-A73F-4036-A607-2BEB00DF99B7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9737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634" y="356781"/>
            <a:ext cx="7812732" cy="737346"/>
          </a:xfrm>
        </p:spPr>
        <p:txBody>
          <a:bodyPr/>
          <a:lstStyle/>
          <a:p>
            <a:r>
              <a:rPr lang="en-US" dirty="0"/>
              <a:t>Role of A Requirement Engineer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22884" y="4000305"/>
            <a:ext cx="1675902" cy="868101"/>
          </a:xfrm>
        </p:spPr>
        <p:txBody>
          <a:bodyPr/>
          <a:lstStyle/>
          <a:p>
            <a:r>
              <a:rPr lang="en-US" dirty="0"/>
              <a:t>Elicit and gather requirements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028839" y="2608842"/>
            <a:ext cx="1596458" cy="896843"/>
          </a:xfrm>
        </p:spPr>
        <p:txBody>
          <a:bodyPr/>
          <a:lstStyle/>
          <a:p>
            <a:r>
              <a:rPr lang="en-US" dirty="0"/>
              <a:t>Analyze and prioritize requirements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257703" y="4685921"/>
            <a:ext cx="1501914" cy="868100"/>
          </a:xfrm>
        </p:spPr>
        <p:txBody>
          <a:bodyPr/>
          <a:lstStyle/>
          <a:p>
            <a:r>
              <a:rPr lang="en-US" dirty="0"/>
              <a:t>Manage changes to requirements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478792" y="4530479"/>
            <a:ext cx="1877575" cy="1178984"/>
          </a:xfrm>
        </p:spPr>
        <p:txBody>
          <a:bodyPr/>
          <a:lstStyle/>
          <a:p>
            <a:r>
              <a:rPr lang="en-US" dirty="0"/>
              <a:t>Validate and verify implemented solutions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827315" y="2804063"/>
            <a:ext cx="1596459" cy="506399"/>
          </a:xfrm>
        </p:spPr>
        <p:txBody>
          <a:bodyPr/>
          <a:lstStyle/>
          <a:p>
            <a:r>
              <a:rPr lang="en-US" dirty="0"/>
              <a:t>Document and communicate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F783E846-53E9-08B1-C781-088BBC6B548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275186-3975-43EA-B8E8-7C6EABF7911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21074" y="3296570"/>
            <a:ext cx="3510852" cy="513429"/>
          </a:xfrm>
        </p:spPr>
        <p:txBody>
          <a:bodyPr/>
          <a:lstStyle/>
          <a:p>
            <a:pPr algn="ctr"/>
            <a:r>
              <a:rPr lang="en-US" sz="2000" dirty="0"/>
              <a:t>ID : 232-35-025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F1AEBEC-46EA-4C39-B13E-0469782C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01" y="2528464"/>
            <a:ext cx="9823998" cy="651566"/>
          </a:xfrm>
        </p:spPr>
        <p:txBody>
          <a:bodyPr/>
          <a:lstStyle/>
          <a:p>
            <a:pPr algn="ctr"/>
            <a:r>
              <a:rPr lang="en-US" dirty="0"/>
              <a:t>Md. Moshequl Islam Alif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96088E-0FE2-4657-86A1-ECC1C13A300F}"/>
              </a:ext>
            </a:extLst>
          </p:cNvPr>
          <p:cNvCxnSpPr/>
          <p:nvPr/>
        </p:nvCxnSpPr>
        <p:spPr>
          <a:xfrm>
            <a:off x="4024971" y="3809999"/>
            <a:ext cx="4303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67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480950"/>
            <a:ext cx="5710653" cy="1325563"/>
          </a:xfrm>
        </p:spPr>
        <p:txBody>
          <a:bodyPr/>
          <a:lstStyle/>
          <a:p>
            <a:r>
              <a:rPr lang="en-US" dirty="0"/>
              <a:t>Skills for Requirement Engineering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2541400"/>
            <a:ext cx="4959822" cy="355171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Analytical Skills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Communication Skills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Problem-Solving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Documentation Skills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Technical Proficiency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Interpersonal Skills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Adaptability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Negotiation Skills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Attention to Detail</a:t>
            </a:r>
            <a:endParaRPr lang="en-US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59DB244-BCF0-4DE4-B194-9662D4C2F6AD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 l="5097" r="5097"/>
          <a:stretch/>
        </p:blipFill>
        <p:spPr>
          <a:xfrm>
            <a:off x="7493157" y="529148"/>
            <a:ext cx="4248873" cy="4731130"/>
          </a:xfr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857" y="195898"/>
            <a:ext cx="6297706" cy="1325563"/>
          </a:xfrm>
        </p:spPr>
        <p:txBody>
          <a:bodyPr/>
          <a:lstStyle/>
          <a:p>
            <a:r>
              <a:rPr lang="en-US" dirty="0"/>
              <a:t>Methods and Techniques</a:t>
            </a:r>
          </a:p>
        </p:txBody>
      </p:sp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>
          <a:xfrm>
            <a:off x="1185902" y="2560353"/>
            <a:ext cx="2260926" cy="210217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egoeUIVariable"/>
              </a:rPr>
              <a:t>Elicitation</a:t>
            </a:r>
            <a:endParaRPr lang="en-US" dirty="0"/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6FA36B7F-14F3-90DF-9E76-191C5C5FAC6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/>
          <a:stretch/>
        </p:blipFill>
        <p:spPr>
          <a:xfrm>
            <a:off x="3655978" y="1840730"/>
            <a:ext cx="2260926" cy="210217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egoeUIVariable"/>
              </a:rPr>
              <a:t>Documentation</a:t>
            </a:r>
            <a:endParaRPr lang="en-US" dirty="0"/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/>
          <a:stretch/>
        </p:blipFill>
        <p:spPr>
          <a:xfrm>
            <a:off x="6092091" y="2560353"/>
            <a:ext cx="2368061" cy="2102177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egoeUIVariable"/>
              </a:rPr>
              <a:t>Validation</a:t>
            </a:r>
            <a:endParaRPr lang="en-US" dirty="0"/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/>
          <a:srcRect/>
          <a:stretch/>
        </p:blipFill>
        <p:spPr>
          <a:xfrm>
            <a:off x="8633270" y="1836331"/>
            <a:ext cx="2368061" cy="2102177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egoeUIVariable"/>
              </a:rPr>
              <a:t>Maintenance</a:t>
            </a:r>
            <a:endParaRPr lang="en-US" dirty="0"/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92" y="3768402"/>
            <a:ext cx="3764788" cy="1725735"/>
          </a:xfrm>
        </p:spPr>
        <p:txBody>
          <a:bodyPr/>
          <a:lstStyle/>
          <a:p>
            <a:r>
              <a:rPr lang="en-US" dirty="0"/>
              <a:t>Creativity in Requirement Engineering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1" dirty="0"/>
              <a:t>Identification of Delighters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/>
              <a:t>Problem Solving and Adaptability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/>
              <a:t>Stakeholder Collaboration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/>
              <a:t>Evaluation Criteria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14B14F-FB80-4583-9EA5-FCCC8F1D1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110" y="976655"/>
            <a:ext cx="1355090" cy="13550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00D5D-1D7F-45D0-8069-E40DAE4269F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385</TotalTime>
  <Words>534</Words>
  <Application>Microsoft Office PowerPoint</Application>
  <PresentationFormat>Widescreen</PresentationFormat>
  <Paragraphs>164</Paragraphs>
  <Slides>22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Custom</vt:lpstr>
      <vt:lpstr>Career and Responsibility of A Requirement Engineer</vt:lpstr>
      <vt:lpstr>Farjan Ahmmed</vt:lpstr>
      <vt:lpstr>Introduction</vt:lpstr>
      <vt:lpstr>Importance of Required Engineering</vt:lpstr>
      <vt:lpstr>Role of A Requirement Engineer</vt:lpstr>
      <vt:lpstr>Md. Moshequl Islam Alif</vt:lpstr>
      <vt:lpstr>Skills for Requirement Engineering</vt:lpstr>
      <vt:lpstr>Methods and Techniques</vt:lpstr>
      <vt:lpstr>Creativity in Requirement Engineering</vt:lpstr>
      <vt:lpstr>Farhan Omar Bhuiyan Sadid</vt:lpstr>
      <vt:lpstr>Requirement Engineering in Digital Age </vt:lpstr>
      <vt:lpstr>Driving Digital Transformation</vt:lpstr>
      <vt:lpstr>The Future of Requirement Engineering </vt:lpstr>
      <vt:lpstr>Maimun Bin Masud</vt:lpstr>
      <vt:lpstr>Challenges in Requirement Engineering</vt:lpstr>
      <vt:lpstr>Turning Challenges into Opportunities</vt:lpstr>
      <vt:lpstr>The Triumph of Effective Requirement Engineering</vt:lpstr>
      <vt:lpstr>Mohammad Ali Nayeem </vt:lpstr>
      <vt:lpstr>Precision in Requirement Engineering</vt:lpstr>
      <vt:lpstr>Balancing Creativity and Precision</vt:lpstr>
      <vt:lpstr>Conductors of Project Success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 and Responsibility of A Requirement Engineer</dc:title>
  <dc:creator>Shejan Ahmmed</dc:creator>
  <cp:lastModifiedBy>Shejan Ahmmed</cp:lastModifiedBy>
  <cp:revision>57</cp:revision>
  <dcterms:created xsi:type="dcterms:W3CDTF">2024-03-04T16:38:54Z</dcterms:created>
  <dcterms:modified xsi:type="dcterms:W3CDTF">2024-03-05T14:13:28Z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